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Garamond"/>
      <p:regular r:id="rId22"/>
      <p:bold r:id="rId23"/>
      <p:italic r:id="rId24"/>
      <p:boldItalic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Garamond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Garamond-italic.fntdata"/><Relationship Id="rId23" Type="http://schemas.openxmlformats.org/officeDocument/2006/relationships/font" Target="fonts/Garamon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Garamond-bold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61b60dac2_0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561b60dac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61b60dac2_0_45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231" name="Google Shape;231;g561b60dac2_0_458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1b60dac2_0_16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243" name="Google Shape;243;g561b60dac2_0_164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1b60dac2_0_63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258" name="Google Shape;258;g561b60dac2_0_636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1b60dac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561b60da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1b60dac2_0_6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134" name="Google Shape;134;g561b60dac2_0_63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61b60dac2_0_13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152" name="Google Shape;152;g561b60dac2_0_132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1b60dac2_0_15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166" name="Google Shape;166;g561b60dac2_0_151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61b60dac2_0_39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178" name="Google Shape;178;g561b60dac2_0_399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61b60dac2_0_22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192" name="Google Shape;192;g561b60dac2_0_224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1b60dac2_0_51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Caleb</a:t>
            </a:r>
            <a:endParaRPr sz="1300"/>
          </a:p>
        </p:txBody>
      </p:sp>
      <p:sp>
        <p:nvSpPr>
          <p:cNvPr id="206" name="Google Shape;206;g561b60dac2_0_515:notes"/>
          <p:cNvSpPr/>
          <p:nvPr>
            <p:ph idx="2" type="sldImg"/>
          </p:nvPr>
        </p:nvSpPr>
        <p:spPr>
          <a:xfrm>
            <a:off x="729258" y="1143000"/>
            <a:ext cx="5399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1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b="0" i="0" sz="23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●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●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4297650" y="47036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7"/>
          <p:cNvGrpSpPr/>
          <p:nvPr/>
        </p:nvGrpSpPr>
        <p:grpSpPr>
          <a:xfrm>
            <a:off x="4350279" y="2855376"/>
            <a:ext cx="443589" cy="105632"/>
            <a:chOff x="4137525" y="2915950"/>
            <a:chExt cx="869100" cy="207000"/>
          </a:xfrm>
        </p:grpSpPr>
        <p:sp>
          <p:nvSpPr>
            <p:cNvPr id="72" name="Google Shape;72;p17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7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0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None/>
              <a:defRPr b="0" i="0" sz="18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b="0" i="0" sz="2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b="0" i="0" sz="1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b="0" i="0" sz="4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4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8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2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None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b="0" i="0" sz="23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swald"/>
              <a:buNone/>
              <a:defRPr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●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●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verage"/>
              <a:buChar char="○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verage"/>
              <a:buChar char="■"/>
              <a:defRPr b="0" i="0" sz="1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150" y="1076375"/>
            <a:ext cx="9143700" cy="1419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671250" y="3105150"/>
            <a:ext cx="7801500" cy="175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Fault Tolerance and Radiation Hardening for an Accelerated Computing Platform in Low Earth Orbit</a:t>
            </a:r>
            <a:r>
              <a:rPr b="0" i="0" lang="en-US" sz="21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</a:pPr>
            <a:r>
              <a:rPr lang="en-US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James Roach</a:t>
            </a:r>
            <a:endParaRPr b="0" i="0" sz="2100" u="none" cap="none" strike="noStrike">
              <a:solidFill>
                <a:srgbClr val="F3F3F3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201</a:t>
            </a:r>
            <a:r>
              <a:rPr lang="en-US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9</a:t>
            </a:r>
            <a:r>
              <a:rPr b="0" i="0" lang="en-US" sz="2100" u="none" cap="none" strike="noStrike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 CURO </a:t>
            </a:r>
            <a:r>
              <a:rPr lang="en-US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Symposium</a:t>
            </a:r>
            <a:r>
              <a:rPr b="0" i="0" lang="en-US" sz="2100" u="none" cap="none" strike="noStrike">
                <a:solidFill>
                  <a:srgbClr val="F3F3F3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b="0" i="0" sz="2100" u="none" cap="none" strike="noStrike">
              <a:solidFill>
                <a:srgbClr val="F3F3F3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verage"/>
              <a:buNone/>
            </a:pPr>
            <a:r>
              <a:t/>
            </a:r>
            <a:endParaRPr b="0" i="0" sz="2100" u="none" cap="none" strike="noStrike">
              <a:solidFill>
                <a:srgbClr val="F3F3F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150" y="-55625"/>
            <a:ext cx="9143700" cy="12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iversity of Georgia Logo"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509224"/>
            <a:ext cx="8717251" cy="16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150" y="4418850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>
                <a:latin typeface="Roboto Slab"/>
                <a:ea typeface="Roboto Slab"/>
                <a:cs typeface="Roboto Slab"/>
                <a:sym typeface="Roboto Slab"/>
              </a:rPr>
              <a:t>Triple Modular Redundancy (TMR)</a:t>
            </a:r>
            <a:endParaRPr b="0" i="0" sz="30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971550"/>
            <a:ext cx="48660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Duplicate data thrice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3 NAND set to a NAND is a “majority” gate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A Single Event Upset (bit flip) does not affect data integrity 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This can exist in hardware as well as software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NASA_logo.svg.png"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50" y="4508533"/>
            <a:ext cx="659100" cy="5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225" name="Google Shape;2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305" y="4541744"/>
            <a:ext cx="979200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124" y="4449312"/>
            <a:ext cx="3587328" cy="6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6">
            <a:alphaModFix/>
          </a:blip>
          <a:srcRect b="0" l="3425" r="4247" t="0"/>
          <a:stretch/>
        </p:blipFill>
        <p:spPr>
          <a:xfrm>
            <a:off x="5366375" y="1093925"/>
            <a:ext cx="3465925" cy="20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6371" y="3065250"/>
            <a:ext cx="3465925" cy="107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Bootloader TMR</a:t>
            </a:r>
            <a:endParaRPr sz="2700"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191000" y="835000"/>
            <a:ext cx="68754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Using U-Boot to add custom boot time functionality to the TX2i 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The principle of TMR safeguards against catastrophic OS corruption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3 identical OS images stored in memory, along with hashes of the images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Hashes used to determine if an image has been corrupted by radiation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Hash stored in triplicate to protect against hash corruption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If corruption is detected on all 3, bootloader will try to reconstruct a valid image 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Uses principle of majority voting to determine which parts of the images are corrupted 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Relies on unlikeliness of  the exact same bit being corrupted on each image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-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-</a:t>
            </a:r>
            <a:endParaRPr b="0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237" name="Google Shape;2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238" name="Google Shape;23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Minimizing the TX2i OS</a:t>
            </a:r>
            <a:endParaRPr sz="2700"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190875" y="643500"/>
            <a:ext cx="51333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The smaller the OS is the easier it is to store and the less likely it is to be corrupted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Ubuntu 16.04 LTS based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We will be using Busybox Jetson Root FS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aramond"/>
              <a:buChar char="○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Used to script FS generation and dependency population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Hardest parts are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Garamond"/>
              <a:buChar char="○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maintaining all packages needed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maintaining CUDA compatibility</a:t>
            </a:r>
            <a:endParaRPr b="0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249" name="Google Shape;2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250" name="Google Shape;25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9650" y="1765862"/>
            <a:ext cx="2985650" cy="21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2800" y="1427638"/>
            <a:ext cx="1168374" cy="9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3850" y="1265837"/>
            <a:ext cx="1096500" cy="10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2526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Block PTX checkpointing</a:t>
            </a:r>
            <a:endParaRPr sz="2700"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190875" y="643500"/>
            <a:ext cx="34908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Way of organizing how GPU code runs at a very low level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Can be used to implement TMR at the processing stage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Makes the execution much slower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When used with deterministic 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algorithms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, it ensures the output is correct  </a:t>
            </a:r>
            <a:endParaRPr b="0" i="0" sz="18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265" name="Google Shape;26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6"/>
          <p:cNvGrpSpPr/>
          <p:nvPr/>
        </p:nvGrpSpPr>
        <p:grpSpPr>
          <a:xfrm>
            <a:off x="4163050" y="755575"/>
            <a:ext cx="1087200" cy="1059900"/>
            <a:chOff x="3782050" y="374575"/>
            <a:chExt cx="1087200" cy="1059900"/>
          </a:xfrm>
        </p:grpSpPr>
        <p:sp>
          <p:nvSpPr>
            <p:cNvPr id="269" name="Google Shape;269;p36"/>
            <p:cNvSpPr/>
            <p:nvPr/>
          </p:nvSpPr>
          <p:spPr>
            <a:xfrm>
              <a:off x="3782050" y="374575"/>
              <a:ext cx="1087200" cy="10599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2CC"/>
                </a:solidFill>
                <a:highlight>
                  <a:srgbClr val="FFE599"/>
                </a:highlight>
              </a:endParaRPr>
            </a:p>
          </p:txBody>
        </p:sp>
        <p:cxnSp>
          <p:nvCxnSpPr>
            <p:cNvPr id="270" name="Google Shape;270;p36"/>
            <p:cNvCxnSpPr/>
            <p:nvPr/>
          </p:nvCxnSpPr>
          <p:spPr>
            <a:xfrm>
              <a:off x="3837075" y="539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36"/>
            <p:cNvCxnSpPr/>
            <p:nvPr/>
          </p:nvCxnSpPr>
          <p:spPr>
            <a:xfrm>
              <a:off x="3837075" y="6914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36"/>
            <p:cNvCxnSpPr/>
            <p:nvPr/>
          </p:nvCxnSpPr>
          <p:spPr>
            <a:xfrm>
              <a:off x="3837075" y="8438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6"/>
            <p:cNvCxnSpPr/>
            <p:nvPr/>
          </p:nvCxnSpPr>
          <p:spPr>
            <a:xfrm>
              <a:off x="3837075" y="9962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6"/>
            <p:cNvCxnSpPr/>
            <p:nvPr/>
          </p:nvCxnSpPr>
          <p:spPr>
            <a:xfrm>
              <a:off x="3837075" y="11486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36"/>
            <p:cNvCxnSpPr/>
            <p:nvPr/>
          </p:nvCxnSpPr>
          <p:spPr>
            <a:xfrm>
              <a:off x="3837075" y="1301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6" name="Google Shape;276;p36"/>
          <p:cNvGrpSpPr/>
          <p:nvPr/>
        </p:nvGrpSpPr>
        <p:grpSpPr>
          <a:xfrm>
            <a:off x="4163050" y="1995150"/>
            <a:ext cx="1087200" cy="1059900"/>
            <a:chOff x="3782050" y="374575"/>
            <a:chExt cx="1087200" cy="1059900"/>
          </a:xfrm>
        </p:grpSpPr>
        <p:sp>
          <p:nvSpPr>
            <p:cNvPr id="277" name="Google Shape;277;p36"/>
            <p:cNvSpPr/>
            <p:nvPr/>
          </p:nvSpPr>
          <p:spPr>
            <a:xfrm>
              <a:off x="3782050" y="374575"/>
              <a:ext cx="1087200" cy="10599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2CC"/>
                </a:solidFill>
                <a:highlight>
                  <a:srgbClr val="FFE599"/>
                </a:highlight>
              </a:endParaRPr>
            </a:p>
          </p:txBody>
        </p:sp>
        <p:cxnSp>
          <p:nvCxnSpPr>
            <p:cNvPr id="278" name="Google Shape;278;p36"/>
            <p:cNvCxnSpPr/>
            <p:nvPr/>
          </p:nvCxnSpPr>
          <p:spPr>
            <a:xfrm>
              <a:off x="3837075" y="539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6"/>
            <p:cNvCxnSpPr/>
            <p:nvPr/>
          </p:nvCxnSpPr>
          <p:spPr>
            <a:xfrm>
              <a:off x="3837075" y="6914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36"/>
            <p:cNvCxnSpPr/>
            <p:nvPr/>
          </p:nvCxnSpPr>
          <p:spPr>
            <a:xfrm>
              <a:off x="3837075" y="8438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36"/>
            <p:cNvCxnSpPr/>
            <p:nvPr/>
          </p:nvCxnSpPr>
          <p:spPr>
            <a:xfrm>
              <a:off x="3837075" y="9962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" name="Google Shape;282;p36"/>
            <p:cNvCxnSpPr/>
            <p:nvPr/>
          </p:nvCxnSpPr>
          <p:spPr>
            <a:xfrm>
              <a:off x="3837075" y="11486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36"/>
            <p:cNvCxnSpPr/>
            <p:nvPr/>
          </p:nvCxnSpPr>
          <p:spPr>
            <a:xfrm>
              <a:off x="3837075" y="1301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4" name="Google Shape;284;p36"/>
          <p:cNvGrpSpPr/>
          <p:nvPr/>
        </p:nvGrpSpPr>
        <p:grpSpPr>
          <a:xfrm>
            <a:off x="4163050" y="3234725"/>
            <a:ext cx="1087200" cy="1059900"/>
            <a:chOff x="3782050" y="374575"/>
            <a:chExt cx="1087200" cy="1059900"/>
          </a:xfrm>
        </p:grpSpPr>
        <p:sp>
          <p:nvSpPr>
            <p:cNvPr id="285" name="Google Shape;285;p36"/>
            <p:cNvSpPr/>
            <p:nvPr/>
          </p:nvSpPr>
          <p:spPr>
            <a:xfrm>
              <a:off x="3782050" y="374575"/>
              <a:ext cx="1087200" cy="10599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2CC"/>
                </a:solidFill>
                <a:highlight>
                  <a:srgbClr val="FFE599"/>
                </a:highlight>
              </a:endParaRPr>
            </a:p>
          </p:txBody>
        </p:sp>
        <p:cxnSp>
          <p:nvCxnSpPr>
            <p:cNvPr id="286" name="Google Shape;286;p36"/>
            <p:cNvCxnSpPr/>
            <p:nvPr/>
          </p:nvCxnSpPr>
          <p:spPr>
            <a:xfrm>
              <a:off x="3837075" y="539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" name="Google Shape;287;p36"/>
            <p:cNvCxnSpPr/>
            <p:nvPr/>
          </p:nvCxnSpPr>
          <p:spPr>
            <a:xfrm>
              <a:off x="3837075" y="6914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8" name="Google Shape;288;p36"/>
            <p:cNvCxnSpPr/>
            <p:nvPr/>
          </p:nvCxnSpPr>
          <p:spPr>
            <a:xfrm>
              <a:off x="3837075" y="8438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6"/>
            <p:cNvCxnSpPr/>
            <p:nvPr/>
          </p:nvCxnSpPr>
          <p:spPr>
            <a:xfrm>
              <a:off x="3837075" y="9962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" name="Google Shape;290;p36"/>
            <p:cNvCxnSpPr/>
            <p:nvPr/>
          </p:nvCxnSpPr>
          <p:spPr>
            <a:xfrm>
              <a:off x="3837075" y="11486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" name="Google Shape;291;p36"/>
            <p:cNvCxnSpPr/>
            <p:nvPr/>
          </p:nvCxnSpPr>
          <p:spPr>
            <a:xfrm>
              <a:off x="3837075" y="1301025"/>
              <a:ext cx="904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2" name="Google Shape;292;p36"/>
          <p:cNvGrpSpPr/>
          <p:nvPr/>
        </p:nvGrpSpPr>
        <p:grpSpPr>
          <a:xfrm>
            <a:off x="5743552" y="835947"/>
            <a:ext cx="214772" cy="899145"/>
            <a:chOff x="5250225" y="580975"/>
            <a:chExt cx="647100" cy="3235500"/>
          </a:xfrm>
        </p:grpSpPr>
        <p:sp>
          <p:nvSpPr>
            <p:cNvPr id="293" name="Google Shape;293;p36"/>
            <p:cNvSpPr/>
            <p:nvPr/>
          </p:nvSpPr>
          <p:spPr>
            <a:xfrm>
              <a:off x="5250225" y="5809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5250225" y="12280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250225" y="18751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5250225" y="25222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250225" y="31693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6"/>
          <p:cNvGrpSpPr/>
          <p:nvPr/>
        </p:nvGrpSpPr>
        <p:grpSpPr>
          <a:xfrm>
            <a:off x="5743552" y="2075522"/>
            <a:ext cx="214772" cy="899145"/>
            <a:chOff x="5250225" y="580975"/>
            <a:chExt cx="647100" cy="3235500"/>
          </a:xfrm>
        </p:grpSpPr>
        <p:sp>
          <p:nvSpPr>
            <p:cNvPr id="299" name="Google Shape;299;p36"/>
            <p:cNvSpPr/>
            <p:nvPr/>
          </p:nvSpPr>
          <p:spPr>
            <a:xfrm>
              <a:off x="5250225" y="5809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5250225" y="12280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5250225" y="18751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5250225" y="25222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5250225" y="31693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6"/>
          <p:cNvGrpSpPr/>
          <p:nvPr/>
        </p:nvGrpSpPr>
        <p:grpSpPr>
          <a:xfrm>
            <a:off x="5743552" y="3315097"/>
            <a:ext cx="214772" cy="899145"/>
            <a:chOff x="5250225" y="580975"/>
            <a:chExt cx="647100" cy="3235500"/>
          </a:xfrm>
        </p:grpSpPr>
        <p:sp>
          <p:nvSpPr>
            <p:cNvPr id="305" name="Google Shape;305;p36"/>
            <p:cNvSpPr/>
            <p:nvPr/>
          </p:nvSpPr>
          <p:spPr>
            <a:xfrm>
              <a:off x="5250225" y="5809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5250225" y="12280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5250225" y="18751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5250225" y="25222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5250225" y="31693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0" name="Google Shape;310;p36"/>
          <p:cNvCxnSpPr>
            <a:stCxn id="269" idx="3"/>
            <a:endCxn id="295" idx="1"/>
          </p:cNvCxnSpPr>
          <p:nvPr/>
        </p:nvCxnSpPr>
        <p:spPr>
          <a:xfrm>
            <a:off x="5250250" y="1285525"/>
            <a:ext cx="493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6"/>
          <p:cNvCxnSpPr>
            <a:stCxn id="277" idx="3"/>
            <a:endCxn id="301" idx="1"/>
          </p:cNvCxnSpPr>
          <p:nvPr/>
        </p:nvCxnSpPr>
        <p:spPr>
          <a:xfrm>
            <a:off x="5250250" y="2525100"/>
            <a:ext cx="493200" cy="0"/>
          </a:xfrm>
          <a:prstGeom prst="straightConnector1">
            <a:avLst/>
          </a:prstGeom>
          <a:noFill/>
          <a:ln cap="flat" cmpd="sng" w="9525">
            <a:solidFill>
              <a:srgbClr val="E863E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6"/>
          <p:cNvCxnSpPr>
            <a:stCxn id="285" idx="3"/>
            <a:endCxn id="307" idx="1"/>
          </p:cNvCxnSpPr>
          <p:nvPr/>
        </p:nvCxnSpPr>
        <p:spPr>
          <a:xfrm>
            <a:off x="5250250" y="3764675"/>
            <a:ext cx="493200" cy="0"/>
          </a:xfrm>
          <a:prstGeom prst="straightConnector1">
            <a:avLst/>
          </a:prstGeom>
          <a:noFill/>
          <a:ln cap="flat" cmpd="sng" w="9525">
            <a:solidFill>
              <a:srgbClr val="D2FF5A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3" name="Google Shape;313;p36"/>
          <p:cNvGrpSpPr/>
          <p:nvPr/>
        </p:nvGrpSpPr>
        <p:grpSpPr>
          <a:xfrm>
            <a:off x="6573158" y="1122290"/>
            <a:ext cx="493241" cy="326471"/>
            <a:chOff x="6710000" y="910825"/>
            <a:chExt cx="1194000" cy="806700"/>
          </a:xfrm>
        </p:grpSpPr>
        <p:sp>
          <p:nvSpPr>
            <p:cNvPr id="314" name="Google Shape;314;p36"/>
            <p:cNvSpPr/>
            <p:nvPr/>
          </p:nvSpPr>
          <p:spPr>
            <a:xfrm>
              <a:off x="6710000" y="910825"/>
              <a:ext cx="979200" cy="806700"/>
            </a:xfrm>
            <a:prstGeom prst="flowChartDelay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689200" y="1204525"/>
              <a:ext cx="214800" cy="219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6"/>
          <p:cNvGrpSpPr/>
          <p:nvPr/>
        </p:nvGrpSpPr>
        <p:grpSpPr>
          <a:xfrm>
            <a:off x="6573158" y="2361865"/>
            <a:ext cx="493241" cy="326471"/>
            <a:chOff x="6710000" y="910825"/>
            <a:chExt cx="1194000" cy="806700"/>
          </a:xfrm>
        </p:grpSpPr>
        <p:sp>
          <p:nvSpPr>
            <p:cNvPr id="317" name="Google Shape;317;p36"/>
            <p:cNvSpPr/>
            <p:nvPr/>
          </p:nvSpPr>
          <p:spPr>
            <a:xfrm>
              <a:off x="6710000" y="910825"/>
              <a:ext cx="979200" cy="806700"/>
            </a:xfrm>
            <a:prstGeom prst="flowChartDelay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7689200" y="1204525"/>
              <a:ext cx="214800" cy="219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36"/>
          <p:cNvGrpSpPr/>
          <p:nvPr/>
        </p:nvGrpSpPr>
        <p:grpSpPr>
          <a:xfrm>
            <a:off x="6573158" y="3601440"/>
            <a:ext cx="493241" cy="326471"/>
            <a:chOff x="6710000" y="910825"/>
            <a:chExt cx="1194000" cy="806700"/>
          </a:xfrm>
        </p:grpSpPr>
        <p:sp>
          <p:nvSpPr>
            <p:cNvPr id="320" name="Google Shape;320;p36"/>
            <p:cNvSpPr/>
            <p:nvPr/>
          </p:nvSpPr>
          <p:spPr>
            <a:xfrm>
              <a:off x="6710000" y="910825"/>
              <a:ext cx="979200" cy="806700"/>
            </a:xfrm>
            <a:prstGeom prst="flowChartDelay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7689200" y="1204525"/>
              <a:ext cx="214800" cy="219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2" name="Google Shape;322;p36"/>
          <p:cNvCxnSpPr/>
          <p:nvPr/>
        </p:nvCxnSpPr>
        <p:spPr>
          <a:xfrm>
            <a:off x="5958324" y="1209319"/>
            <a:ext cx="614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6"/>
          <p:cNvCxnSpPr>
            <a:stCxn id="295" idx="3"/>
            <a:endCxn id="320" idx="1"/>
          </p:cNvCxnSpPr>
          <p:nvPr/>
        </p:nvCxnSpPr>
        <p:spPr>
          <a:xfrm>
            <a:off x="5958324" y="1285519"/>
            <a:ext cx="614700" cy="2479200"/>
          </a:xfrm>
          <a:prstGeom prst="bentConnector3">
            <a:avLst>
              <a:gd fmla="val 39845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6"/>
          <p:cNvCxnSpPr/>
          <p:nvPr/>
        </p:nvCxnSpPr>
        <p:spPr>
          <a:xfrm>
            <a:off x="5958324" y="2448894"/>
            <a:ext cx="614700" cy="0"/>
          </a:xfrm>
          <a:prstGeom prst="straightConnector1">
            <a:avLst/>
          </a:prstGeom>
          <a:noFill/>
          <a:ln cap="flat" cmpd="sng" w="9525">
            <a:solidFill>
              <a:srgbClr val="E863E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6"/>
          <p:cNvCxnSpPr>
            <a:stCxn id="301" idx="3"/>
            <a:endCxn id="314" idx="1"/>
          </p:cNvCxnSpPr>
          <p:nvPr/>
        </p:nvCxnSpPr>
        <p:spPr>
          <a:xfrm flipH="1" rot="10800000">
            <a:off x="5958324" y="1285494"/>
            <a:ext cx="614700" cy="1239600"/>
          </a:xfrm>
          <a:prstGeom prst="bentConnector3">
            <a:avLst>
              <a:gd fmla="val 26472" name="adj1"/>
            </a:avLst>
          </a:prstGeom>
          <a:noFill/>
          <a:ln cap="flat" cmpd="sng" w="9525">
            <a:solidFill>
              <a:srgbClr val="E863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36"/>
          <p:cNvSpPr txBox="1"/>
          <p:nvPr/>
        </p:nvSpPr>
        <p:spPr>
          <a:xfrm>
            <a:off x="3742800" y="1133125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baseline="-25000"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0</a:t>
            </a:r>
            <a:endParaRPr baseline="-25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3735013" y="2328300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baseline="-25000"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3742800" y="3601450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baseline="-25000"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29" name="Google Shape;329;p36"/>
          <p:cNvCxnSpPr/>
          <p:nvPr/>
        </p:nvCxnSpPr>
        <p:spPr>
          <a:xfrm>
            <a:off x="5958324" y="3840869"/>
            <a:ext cx="614700" cy="0"/>
          </a:xfrm>
          <a:prstGeom prst="straightConnector1">
            <a:avLst/>
          </a:prstGeom>
          <a:noFill/>
          <a:ln cap="flat" cmpd="sng" w="9525">
            <a:solidFill>
              <a:srgbClr val="D2FF5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6"/>
          <p:cNvCxnSpPr>
            <a:stCxn id="307" idx="3"/>
            <a:endCxn id="317" idx="1"/>
          </p:cNvCxnSpPr>
          <p:nvPr/>
        </p:nvCxnSpPr>
        <p:spPr>
          <a:xfrm flipH="1" rot="10800000">
            <a:off x="5958324" y="2525069"/>
            <a:ext cx="614700" cy="1239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D2FF5A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1" name="Google Shape;331;p36"/>
          <p:cNvGrpSpPr/>
          <p:nvPr/>
        </p:nvGrpSpPr>
        <p:grpSpPr>
          <a:xfrm>
            <a:off x="7550908" y="2361865"/>
            <a:ext cx="493241" cy="326471"/>
            <a:chOff x="6710000" y="910825"/>
            <a:chExt cx="1194000" cy="806700"/>
          </a:xfrm>
        </p:grpSpPr>
        <p:sp>
          <p:nvSpPr>
            <p:cNvPr id="332" name="Google Shape;332;p36"/>
            <p:cNvSpPr/>
            <p:nvPr/>
          </p:nvSpPr>
          <p:spPr>
            <a:xfrm>
              <a:off x="6710000" y="910825"/>
              <a:ext cx="979200" cy="806700"/>
            </a:xfrm>
            <a:prstGeom prst="flowChartDelay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7689200" y="1204525"/>
              <a:ext cx="214800" cy="219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36"/>
          <p:cNvGrpSpPr/>
          <p:nvPr/>
        </p:nvGrpSpPr>
        <p:grpSpPr>
          <a:xfrm>
            <a:off x="8389302" y="2075222"/>
            <a:ext cx="214772" cy="899145"/>
            <a:chOff x="5250225" y="580975"/>
            <a:chExt cx="647100" cy="3235500"/>
          </a:xfrm>
        </p:grpSpPr>
        <p:sp>
          <p:nvSpPr>
            <p:cNvPr id="335" name="Google Shape;335;p36"/>
            <p:cNvSpPr/>
            <p:nvPr/>
          </p:nvSpPr>
          <p:spPr>
            <a:xfrm>
              <a:off x="5250225" y="5809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5250225" y="12280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5250225" y="18751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5250225" y="25222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5250225" y="3169375"/>
              <a:ext cx="647100" cy="647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0" name="Google Shape;340;p36"/>
          <p:cNvCxnSpPr>
            <a:stCxn id="315" idx="6"/>
            <a:endCxn id="332" idx="1"/>
          </p:cNvCxnSpPr>
          <p:nvPr/>
        </p:nvCxnSpPr>
        <p:spPr>
          <a:xfrm>
            <a:off x="7066399" y="1285526"/>
            <a:ext cx="484500" cy="1239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6"/>
          <p:cNvCxnSpPr>
            <a:endCxn id="332" idx="1"/>
          </p:cNvCxnSpPr>
          <p:nvPr/>
        </p:nvCxnSpPr>
        <p:spPr>
          <a:xfrm>
            <a:off x="7066408" y="2524501"/>
            <a:ext cx="48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6"/>
          <p:cNvCxnSpPr>
            <a:stCxn id="332" idx="1"/>
            <a:endCxn id="321" idx="6"/>
          </p:cNvCxnSpPr>
          <p:nvPr/>
        </p:nvCxnSpPr>
        <p:spPr>
          <a:xfrm flipH="1">
            <a:off x="7066408" y="2525101"/>
            <a:ext cx="484500" cy="1239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43" name="Google Shape;343;p36"/>
          <p:cNvCxnSpPr>
            <a:endCxn id="337" idx="1"/>
          </p:cNvCxnSpPr>
          <p:nvPr/>
        </p:nvCxnSpPr>
        <p:spPr>
          <a:xfrm flipH="1" rot="10800000">
            <a:off x="8044002" y="2524794"/>
            <a:ext cx="345300" cy="300"/>
          </a:xfrm>
          <a:prstGeom prst="straightConnector1">
            <a:avLst/>
          </a:prstGeom>
          <a:noFill/>
          <a:ln cap="flat" cmpd="sng" w="9525">
            <a:solidFill>
              <a:srgbClr val="F5F5F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6"/>
          <p:cNvSpPr txBox="1"/>
          <p:nvPr/>
        </p:nvSpPr>
        <p:spPr>
          <a:xfrm>
            <a:off x="5826450" y="4037851"/>
            <a:ext cx="3317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TMR diagram at Block level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415175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MOCI</a:t>
            </a:r>
            <a:endParaRPr/>
          </a:p>
        </p:txBody>
      </p:sp>
      <p:pic>
        <p:nvPicPr>
          <p:cNvPr descr="MOCI Patch PRINT.png"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599" y="304524"/>
            <a:ext cx="4534448" cy="453444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177209" y="2117985"/>
            <a:ext cx="4260300" cy="907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swald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Questions?</a:t>
            </a:r>
            <a:endParaRPr b="0" i="0" sz="48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150" y="4418850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What is the UGA SSRL?</a:t>
            </a:r>
            <a:endParaRPr b="0" i="0" sz="30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407379" y="971550"/>
            <a:ext cx="3555021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Student Run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Student Founded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Faculty Supported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NASA and UNP/AFRL funded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2 Cube Satellite Missions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Garamond"/>
                <a:ea typeface="Garamond"/>
                <a:cs typeface="Garamond"/>
                <a:sym typeface="Garamond"/>
              </a:rPr>
              <a:t>54 Student Researchers</a:t>
            </a:r>
            <a:endParaRPr b="0" i="0" sz="18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NASA_logo.svg.png" id="116" name="Google Shape;1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50" y="4508533"/>
            <a:ext cx="659125" cy="545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17" name="Google Shape;1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305" y="4541744"/>
            <a:ext cx="979124" cy="5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4966" y="2530337"/>
            <a:ext cx="1849078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19" name="Google Shape;1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0124" y="4449312"/>
            <a:ext cx="3587328" cy="66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CI Patch v2.png" id="120" name="Google Shape;12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5625" y="555575"/>
            <a:ext cx="1687767" cy="168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150" y="4418850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rPr lang="en-US">
                <a:latin typeface="Roboto Slab"/>
                <a:ea typeface="Roboto Slab"/>
                <a:cs typeface="Roboto Slab"/>
                <a:sym typeface="Roboto Slab"/>
              </a:rPr>
              <a:t>What Computers are in Space?</a:t>
            </a:r>
            <a:endParaRPr b="0" i="0" sz="30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407374" y="971550"/>
            <a:ext cx="45819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Low Powered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Radiation tolerant / mitigated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Typically 5-10 years behind the state of the art. 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~ The size of 2 raspberry pis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aramond"/>
              <a:buChar char="•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This is a research area for the SSRL, Adapting better computers for space.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NASA_logo.svg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50" y="4508533"/>
            <a:ext cx="659100" cy="5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29" name="Google Shape;1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305" y="4541744"/>
            <a:ext cx="979200" cy="54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30" name="Google Shape;1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124" y="4449312"/>
            <a:ext cx="3587328" cy="6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04" y="1170125"/>
            <a:ext cx="2301268" cy="30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The MOCI Mission </a:t>
            </a:r>
            <a:endParaRPr sz="2700"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190875" y="606400"/>
            <a:ext cx="32991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ultiview </a:t>
            </a: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O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nboard </a:t>
            </a: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C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omputational </a:t>
            </a: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I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mager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6U cube satellite in LEO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Goal is to generate 3D terrain models in near real-time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Removes the need for downlinking raw data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Flying an Nvidia Tegra X2i GPU SoC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40" name="Google Shape;1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41" name="Google Shape;14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6460855" y="1871906"/>
            <a:ext cx="224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Simulated computations of mountain ranges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4173" y="133525"/>
            <a:ext cx="2354802" cy="170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2375" y="682590"/>
            <a:ext cx="2406025" cy="328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7353" y="2683647"/>
            <a:ext cx="2354800" cy="104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6801707" y="3766364"/>
            <a:ext cx="15489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Current MOCI optical layout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3763975" y="3968875"/>
            <a:ext cx="22413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The MOCI satellite with front panel and UHF antenna removed 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What is Hard About Putting a GPU into Space?</a:t>
            </a:r>
            <a:endParaRPr sz="2700"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190875" y="606400"/>
            <a:ext cx="58053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GPU’s get really hot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GPU’s use a lot of power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GPU’s are very 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susceptible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b="1" lang="en-US" sz="1800">
                <a:latin typeface="Garamond"/>
                <a:ea typeface="Garamond"/>
                <a:cs typeface="Garamond"/>
                <a:sym typeface="Garamond"/>
              </a:rPr>
              <a:t>radiation damage</a:t>
            </a:r>
            <a:endParaRPr b="1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58" name="Google Shape;15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59" name="Google Shape;15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25 at 10.09.46 AM.png" id="162" name="Google Shape;16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2922" y="2480475"/>
            <a:ext cx="2865128" cy="1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757" y="2480475"/>
            <a:ext cx="2697330" cy="17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Strategies to Mitigate Radiation Damage?</a:t>
            </a:r>
            <a:endParaRPr sz="2700"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190875" y="606400"/>
            <a:ext cx="58053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Physical Shielding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Independent watchdog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Implementation of triple modular redundancy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Modifying the bootloader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Minimizing the Operating System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Computational checkpointing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72" name="Google Shape;1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73" name="Google Shape;17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Physical Radiation Mitigation</a:t>
            </a:r>
            <a:endParaRPr sz="2700"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190875" y="1024500"/>
            <a:ext cx="45849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Using Aluminized Kapton from 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Dunmore Aerospace Satkit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Working with JHU APL, using facilities at University of Washington to study 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effectiveness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Aluminum block around the TX2i helps with thermals and radiation </a:t>
            </a:r>
            <a:endParaRPr b="0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84" name="Google Shape;1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85" name="Google Shape;18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3073" y="202150"/>
            <a:ext cx="1914050" cy="36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6501849" y="3974600"/>
            <a:ext cx="2836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Aluminized Kapton shielding on a 3U face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Using On Board Computer as Controller for TX2i</a:t>
            </a:r>
            <a:endParaRPr sz="2700"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190875" y="872100"/>
            <a:ext cx="58701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Connects to TX2i via 500Kb/s TTL UART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aramond"/>
              <a:buChar char="○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OBC will act as ‘Master’ initiating all communications to the TX2i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API implemented on each side allowing for the OBC to send commands when needed and receive telemetry when requested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Upon detection of out of bounds behavior the OBC has the ability to hard reset the TX2i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198" name="Google Shape;1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199" name="Google Shape;19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1029" y="844488"/>
            <a:ext cx="2301268" cy="30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6932175" y="3913200"/>
            <a:ext cx="2105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Clyde Space OBC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150" y="4426069"/>
            <a:ext cx="9143700" cy="7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2622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OBC</a:t>
            </a:r>
            <a:r>
              <a:rPr lang="en-US" sz="2700">
                <a:latin typeface="Roboto Slab"/>
                <a:ea typeface="Roboto Slab"/>
                <a:cs typeface="Roboto Slab"/>
                <a:sym typeface="Roboto Slab"/>
              </a:rPr>
              <a:t> as a Watchdog</a:t>
            </a:r>
            <a:endParaRPr sz="2700"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190875" y="1024500"/>
            <a:ext cx="3895500" cy="30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OBC</a:t>
            </a: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 contains a Finite State Machine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aramond"/>
              <a:buChar char="○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updated via regular telemetry from the system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Will have the ability to hard or soft reset the TX2 upon detection of an anomalous state 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aramond"/>
              <a:buChar char="●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IO is tested against simple checks to continue</a:t>
            </a:r>
            <a:endParaRPr b="0" i="0" sz="1600" u="none" cap="none" strike="noStrike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0" y="4458356"/>
            <a:ext cx="647000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of Georgia Logo" id="212" name="Google Shape;2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46" y="4551930"/>
            <a:ext cx="2488863" cy="45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P logo_Logomark.jpg" id="213" name="Google Shape;21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8053" y="4524726"/>
            <a:ext cx="979123" cy="5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5953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400" y="4418700"/>
            <a:ext cx="72480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s.google.com/drawings/d/seDjH0nD-S3d2bZjtJeTcQA/image?w=461&amp;h=347&amp;rev=306&amp;ac=1" id="216" name="Google Shape;2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3450" y="963478"/>
            <a:ext cx="3428225" cy="29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